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1" r:id="rId6"/>
    <p:sldId id="263" r:id="rId7"/>
    <p:sldId id="262" r:id="rId8"/>
    <p:sldId id="264" r:id="rId9"/>
    <p:sldId id="26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0"/>
    <p:restoredTop sz="92600"/>
  </p:normalViewPr>
  <p:slideViewPr>
    <p:cSldViewPr snapToGrid="0" snapToObjects="1">
      <p:cViewPr>
        <p:scale>
          <a:sx n="90" d="100"/>
          <a:sy n="90" d="100"/>
        </p:scale>
        <p:origin x="2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38E5D-4472-8849-A7BF-C974E5069A5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29601-05FB-A445-ABE7-423980781D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70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ja-JP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9/15/17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Century Gothic" charset="0"/>
          <a:ea typeface="游ゴシック Medium" charset="-128"/>
          <a:cs typeface="+mn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None/>
        <a:defRPr kumimoji="1" sz="2400" kern="1200" baseline="0">
          <a:solidFill>
            <a:schemeClr val="tx1"/>
          </a:solidFill>
          <a:latin typeface="Century Gothic" charset="0"/>
          <a:ea typeface="游ゴシック Medium" charset="-128"/>
          <a:cs typeface="+mn-cs"/>
        </a:defRPr>
      </a:lvl1pPr>
      <a:lvl2pPr marL="547688" indent="-27305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Wingdings" charset="2"/>
        <a:buChar char="Ø"/>
        <a:tabLst>
          <a:tab pos="125413" algn="l"/>
        </a:tabLst>
        <a:defRPr kumimoji="1" sz="1800" kern="1200" baseline="0">
          <a:solidFill>
            <a:schemeClr val="tx1"/>
          </a:solidFill>
          <a:latin typeface="Century Gothic" charset="0"/>
          <a:ea typeface="游ゴシック Medium" charset="-128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 baseline="0">
          <a:solidFill>
            <a:schemeClr val="tx1"/>
          </a:solidFill>
          <a:latin typeface="Century Gothic" charset="0"/>
          <a:ea typeface="游ゴシック Medium" charset="-128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 baseline="0">
          <a:solidFill>
            <a:schemeClr val="tx1"/>
          </a:solidFill>
          <a:latin typeface="Century Gothic" charset="0"/>
          <a:ea typeface="游ゴシック Medium" charset="-128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 baseline="0">
          <a:solidFill>
            <a:schemeClr val="tx1"/>
          </a:solidFill>
          <a:latin typeface="Century Gothic" charset="0"/>
          <a:ea typeface="游ゴシック Medium" charset="-128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61708" y="1732031"/>
            <a:ext cx="9068586" cy="2590800"/>
          </a:xfrm>
        </p:spPr>
        <p:txBody>
          <a:bodyPr/>
          <a:lstStyle/>
          <a:p>
            <a:r>
              <a:rPr kumimoji="1" lang="ja-JP" altLang="en-US" sz="6000" smtClean="0">
                <a:latin typeface="Yu Gothic Medium" charset="-128"/>
                <a:ea typeface="Yu Gothic Medium" charset="-128"/>
                <a:cs typeface="Yu Gothic Medium" charset="-128"/>
              </a:rPr>
              <a:t>応用ソフトウェア工学</a:t>
            </a:r>
            <a:endParaRPr kumimoji="1" lang="ja-JP" altLang="en-US" sz="6000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59446" y="3588047"/>
            <a:ext cx="9070848" cy="2371881"/>
          </a:xfrm>
        </p:spPr>
        <p:txBody>
          <a:bodyPr>
            <a:normAutofit/>
          </a:bodyPr>
          <a:lstStyle/>
          <a:p>
            <a:r>
              <a:rPr lang="en-US" altLang="ja-JP" sz="2000" b="1" dirty="0" smtClean="0">
                <a:ea typeface="Century Gothic" charset="0"/>
                <a:cs typeface="Century Gothic" charset="0"/>
              </a:rPr>
              <a:t>Team</a:t>
            </a:r>
            <a:r>
              <a:rPr lang="ja-JP" altLang="en-US" sz="2000" b="1" dirty="0" smtClean="0">
                <a:ea typeface="Century Gothic" charset="0"/>
                <a:cs typeface="Century Gothic" charset="0"/>
              </a:rPr>
              <a:t>：</a:t>
            </a:r>
            <a:r>
              <a:rPr lang="en-US" altLang="ja-JP" sz="2000" b="1" dirty="0" err="1" smtClean="0">
                <a:ea typeface="Century Gothic" charset="0"/>
                <a:cs typeface="Century Gothic" charset="0"/>
              </a:rPr>
              <a:t>Yoshiken</a:t>
            </a:r>
            <a:r>
              <a:rPr lang="en-US" altLang="ja-JP" sz="2000" b="1" dirty="0" smtClean="0">
                <a:ea typeface="Century Gothic" charset="0"/>
                <a:cs typeface="Century Gothic" charset="0"/>
              </a:rPr>
              <a:t>-one</a:t>
            </a:r>
          </a:p>
          <a:p>
            <a:r>
              <a:rPr lang="en-US" altLang="ja-JP" sz="2000" dirty="0" err="1" smtClean="0"/>
              <a:t>Sasatani</a:t>
            </a:r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Takenobu</a:t>
            </a:r>
            <a:endParaRPr lang="en-US" altLang="ja-JP" sz="2000" dirty="0" smtClean="0"/>
          </a:p>
          <a:p>
            <a:r>
              <a:rPr kumimoji="1" lang="en-US" altLang="ja-JP" sz="2000" dirty="0" smtClean="0"/>
              <a:t>Nakayama Rina</a:t>
            </a:r>
          </a:p>
          <a:p>
            <a:r>
              <a:rPr lang="en-US" altLang="ja-JP" sz="2000" dirty="0" err="1" smtClean="0"/>
              <a:t>Ryonai</a:t>
            </a:r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Ayumi</a:t>
            </a:r>
            <a:endParaRPr lang="en-US" altLang="ja-JP" sz="2000" dirty="0" smtClean="0"/>
          </a:p>
          <a:p>
            <a:r>
              <a:rPr kumimoji="1" lang="en-US" altLang="ja-JP" sz="2000" dirty="0" err="1" smtClean="0"/>
              <a:t>Zhuo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Churong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32254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ゲリラ豪雨予測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28900" y="2103120"/>
            <a:ext cx="8496299" cy="435483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高知工科大学付近のゲリラ豪雨の予測</a:t>
            </a:r>
            <a:endParaRPr lang="en-US" altLang="ja-JP" dirty="0" smtClean="0"/>
          </a:p>
          <a:p>
            <a:pPr marL="493713" indent="-311150">
              <a:buFont typeface="Wingdings" charset="2"/>
              <a:buChar char="Ø"/>
            </a:pPr>
            <a:r>
              <a:rPr lang="ja-JP" altLang="en-US" sz="1800" dirty="0" smtClean="0"/>
              <a:t>気温差を利用して数時間前に警告</a:t>
            </a:r>
            <a:endParaRPr lang="en-US" altLang="ja-JP" sz="1800" dirty="0"/>
          </a:p>
          <a:p>
            <a:pPr>
              <a:spcBef>
                <a:spcPts val="2700"/>
              </a:spcBef>
            </a:pPr>
            <a:r>
              <a:rPr kumimoji="1" lang="en-US" altLang="ja-JP" dirty="0" smtClean="0"/>
              <a:t>Raspberry Pi</a:t>
            </a:r>
          </a:p>
          <a:p>
            <a:pPr marL="493713" indent="-311150">
              <a:buFont typeface="Wingdings" charset="2"/>
              <a:buChar char="Ø"/>
            </a:pPr>
            <a:r>
              <a:rPr lang="ja-JP" altLang="en-US" sz="1800" dirty="0" smtClean="0"/>
              <a:t>温湿度センサーモジュール</a:t>
            </a:r>
            <a:endParaRPr lang="en-US" altLang="ja-JP" sz="1800" dirty="0" smtClean="0"/>
          </a:p>
          <a:p>
            <a:pPr marL="493713" indent="-311150">
              <a:buFont typeface="Wingdings" charset="2"/>
              <a:buChar char="Ø"/>
            </a:pPr>
            <a:r>
              <a:rPr lang="ja-JP" altLang="en-US" sz="1800" dirty="0" smtClean="0"/>
              <a:t>光センサー</a:t>
            </a:r>
            <a:endParaRPr lang="en-US" altLang="ja-JP" dirty="0" smtClean="0"/>
          </a:p>
          <a:p>
            <a:pPr>
              <a:spcBef>
                <a:spcPts val="2100"/>
              </a:spcBef>
            </a:pPr>
            <a:r>
              <a:rPr lang="ja-JP" altLang="en-US" dirty="0" smtClean="0"/>
              <a:t>気象庁</a:t>
            </a:r>
            <a:r>
              <a:rPr lang="en-US" altLang="ja-JP" dirty="0" smtClean="0"/>
              <a:t> &gt; </a:t>
            </a:r>
            <a:r>
              <a:rPr lang="ja-JP" altLang="en-US" dirty="0" smtClean="0"/>
              <a:t>過去の気象データ</a:t>
            </a:r>
            <a:r>
              <a:rPr lang="en-US" altLang="ja-JP" dirty="0" smtClean="0"/>
              <a:t> &gt; </a:t>
            </a:r>
            <a:r>
              <a:rPr lang="ja-JP" altLang="en-US" dirty="0" smtClean="0"/>
              <a:t>高知県南国市後免町</a:t>
            </a:r>
            <a:endParaRPr lang="en-US" altLang="ja-JP" dirty="0" smtClean="0"/>
          </a:p>
          <a:p>
            <a:pPr>
              <a:spcBef>
                <a:spcPts val="2700"/>
              </a:spcBef>
            </a:pPr>
            <a:r>
              <a:rPr lang="ja-JP" altLang="en-US" dirty="0" smtClean="0"/>
              <a:t>一昨年のデータから気象変化の特徴を学習</a:t>
            </a:r>
            <a:endParaRPr lang="en-US" altLang="ja-JP" dirty="0" smtClean="0"/>
          </a:p>
          <a:p>
            <a:pPr>
              <a:spcBef>
                <a:spcPts val="300"/>
              </a:spcBef>
            </a:pPr>
            <a:r>
              <a:rPr lang="ja-JP" altLang="en-US" dirty="0" smtClean="0">
                <a:latin typeface="Tsukushi B Round Gothic" charset="-128"/>
                <a:ea typeface="Tsukushi B Round Gothic" charset="-128"/>
                <a:cs typeface="Tsukushi B Round Gothic" charset="-128"/>
              </a:rPr>
              <a:t>⇨</a:t>
            </a:r>
            <a:r>
              <a:rPr lang="en-US" altLang="ja-JP" dirty="0" smtClean="0">
                <a:latin typeface="Tsukushi B Round Gothic" charset="-128"/>
                <a:ea typeface="Tsukushi B Round Gothic" charset="-128"/>
                <a:cs typeface="Tsukushi B Round Gothic" charset="-128"/>
              </a:rPr>
              <a:t> </a:t>
            </a:r>
            <a:r>
              <a:rPr lang="ja-JP" altLang="en-US" dirty="0" smtClean="0"/>
              <a:t>去年のデータを用いて識別率算出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1066800" y="2103120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smtClean="0"/>
              <a:t>概要</a:t>
            </a:r>
            <a:endParaRPr kumimoji="1" lang="ja-JP" altLang="en-US" sz="1600" i="1"/>
          </a:p>
        </p:txBody>
      </p:sp>
      <p:sp>
        <p:nvSpPr>
          <p:cNvPr id="6" name="正方形/長方形 5"/>
          <p:cNvSpPr/>
          <p:nvPr/>
        </p:nvSpPr>
        <p:spPr>
          <a:xfrm>
            <a:off x="1066800" y="3271020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使用機器</a:t>
            </a:r>
            <a:endParaRPr kumimoji="1" lang="ja-JP" altLang="en-US" sz="1600" i="1" dirty="0"/>
          </a:p>
        </p:txBody>
      </p:sp>
      <p:sp>
        <p:nvSpPr>
          <p:cNvPr id="7" name="正方形/長方形 6"/>
          <p:cNvSpPr/>
          <p:nvPr/>
        </p:nvSpPr>
        <p:spPr>
          <a:xfrm>
            <a:off x="1066800" y="4637858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使用データ</a:t>
            </a:r>
            <a:endParaRPr kumimoji="1" lang="ja-JP" altLang="en-US" sz="1600" i="1" dirty="0"/>
          </a:p>
        </p:txBody>
      </p:sp>
      <p:sp>
        <p:nvSpPr>
          <p:cNvPr id="8" name="正方形/長方形 7"/>
          <p:cNvSpPr/>
          <p:nvPr/>
        </p:nvSpPr>
        <p:spPr>
          <a:xfrm>
            <a:off x="1066800" y="5347471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機械学習</a:t>
            </a:r>
            <a:endParaRPr kumimoji="1" lang="ja-JP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6383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50471" y="2944923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altLang="ja-JP" sz="8000" dirty="0" smtClean="0"/>
              <a:t>&gt;&gt; </a:t>
            </a:r>
            <a:r>
              <a:rPr lang="en-US" altLang="ja-JP" sz="8000" dirty="0" err="1" smtClean="0"/>
              <a:t>lsLab</a:t>
            </a:r>
            <a:endParaRPr kumimoji="1" lang="ja-JP" altLang="en-US" sz="8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20113" y="1636639"/>
            <a:ext cx="1919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i="1" smtClean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IDEA 1</a:t>
            </a:r>
            <a:endParaRPr kumimoji="1" lang="ja-JP" altLang="en-US" sz="4400" b="1" i="1" dirty="0">
              <a:solidFill>
                <a:schemeClr val="tx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&gt;&gt; </a:t>
            </a:r>
            <a:r>
              <a:rPr lang="en-US" altLang="ja-JP" dirty="0" err="1" smtClean="0"/>
              <a:t>lsLab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6800" y="2502285"/>
            <a:ext cx="5076825" cy="3418451"/>
          </a:xfrm>
        </p:spPr>
        <p:txBody>
          <a:bodyPr/>
          <a:lstStyle/>
          <a:p>
            <a:r>
              <a:rPr lang="en-US" altLang="ja-JP" dirty="0" smtClean="0"/>
              <a:t>Web</a:t>
            </a:r>
            <a:r>
              <a:rPr lang="ja-JP" altLang="en-US" dirty="0" smtClean="0"/>
              <a:t>カメラから研究室の状況確認</a:t>
            </a:r>
            <a:endParaRPr lang="en-US" altLang="ja-JP" dirty="0" smtClean="0"/>
          </a:p>
          <a:p>
            <a:pPr marL="534988" indent="-309563">
              <a:buFont typeface="Wingdings" charset="2"/>
              <a:buChar char="Ø"/>
            </a:pPr>
            <a:r>
              <a:rPr lang="ja-JP" altLang="en-US" sz="1800" dirty="0" smtClean="0"/>
              <a:t>静かに研究したい</a:t>
            </a:r>
            <a:endParaRPr lang="en-US" altLang="ja-JP" sz="1800" dirty="0" smtClean="0"/>
          </a:p>
          <a:p>
            <a:pPr marL="534988" indent="-309563">
              <a:buFont typeface="Wingdings" charset="2"/>
              <a:buChar char="Ø"/>
            </a:pPr>
            <a:r>
              <a:rPr lang="ja-JP" altLang="en-US" sz="1800" dirty="0" smtClean="0"/>
              <a:t>用のある人が在室か否か</a:t>
            </a:r>
            <a:endParaRPr lang="en-US" altLang="ja-JP" sz="1800" dirty="0"/>
          </a:p>
          <a:p>
            <a:pPr>
              <a:spcBef>
                <a:spcPts val="2100"/>
              </a:spcBef>
            </a:pPr>
            <a:r>
              <a:rPr lang="en-US" altLang="ja-JP" dirty="0" smtClean="0"/>
              <a:t>Web</a:t>
            </a:r>
            <a:r>
              <a:rPr lang="ja-JP" altLang="en-US" dirty="0" smtClean="0"/>
              <a:t>カメラの問題点</a:t>
            </a:r>
            <a:endParaRPr lang="en-US" altLang="ja-JP" dirty="0" smtClean="0"/>
          </a:p>
          <a:p>
            <a:pPr marL="534988" indent="-309563">
              <a:buFont typeface="Wingdings" charset="2"/>
              <a:buChar char="Ø"/>
            </a:pPr>
            <a:r>
              <a:rPr lang="ja-JP" altLang="en-US" sz="1800" dirty="0" smtClean="0"/>
              <a:t>プライバシーの問題</a:t>
            </a:r>
            <a:endParaRPr lang="en-US" altLang="ja-JP" sz="1800" dirty="0" smtClean="0"/>
          </a:p>
          <a:p>
            <a:pPr marL="534988" indent="-309563">
              <a:buFont typeface="Wingdings" charset="2"/>
              <a:buChar char="Ø"/>
            </a:pPr>
            <a:r>
              <a:rPr lang="ja-JP" altLang="en-US" sz="1800" dirty="0" smtClean="0"/>
              <a:t>解像度が悪く人物特定が困難</a:t>
            </a:r>
            <a:endParaRPr lang="en-US" altLang="ja-JP" sz="1800" dirty="0" smtClean="0"/>
          </a:p>
          <a:p>
            <a:pPr marL="342900" indent="-342900">
              <a:buFont typeface="Wingdings" charset="2"/>
              <a:buChar char="Ø"/>
            </a:pPr>
            <a:endParaRPr lang="en-US" altLang="ja-JP" dirty="0"/>
          </a:p>
          <a:p>
            <a:pPr marL="342900" indent="-342900">
              <a:buFont typeface="Wingdings" charset="2"/>
              <a:buChar char="Ø"/>
            </a:pPr>
            <a:endParaRPr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1066800" y="1988816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背景</a:t>
            </a:r>
            <a:endParaRPr kumimoji="1" lang="ja-JP" altLang="en-US" sz="1600" i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73" y="2502285"/>
            <a:ext cx="5230936" cy="36470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066800" y="5364506"/>
            <a:ext cx="50577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latin typeface="Yu Gothic Medium" charset="-128"/>
                <a:ea typeface="Yu Gothic Medium" charset="-128"/>
                <a:cs typeface="Yu Gothic Medium" charset="-128"/>
              </a:rPr>
              <a:t>プライバシーを守りつつ</a:t>
            </a:r>
            <a:endParaRPr kumimoji="1" lang="en-US" altLang="ja-JP" sz="2000" b="1" dirty="0" smtClean="0">
              <a:latin typeface="Yu Gothic Medium" charset="-128"/>
              <a:ea typeface="Yu Gothic Medium" charset="-128"/>
              <a:cs typeface="Yu Gothic Medium" charset="-128"/>
            </a:endParaRPr>
          </a:p>
          <a:p>
            <a:pPr>
              <a:spcBef>
                <a:spcPts val="600"/>
              </a:spcBef>
            </a:pPr>
            <a:r>
              <a:rPr kumimoji="1" lang="ja-JP" altLang="en-US" sz="2000" b="1" dirty="0" smtClean="0">
                <a:latin typeface="Yu Gothic Medium" charset="-128"/>
                <a:ea typeface="Yu Gothic Medium" charset="-128"/>
                <a:cs typeface="Yu Gothic Medium" charset="-128"/>
              </a:rPr>
              <a:t>誰が研究室にいるのか簡単に知りたい！！</a:t>
            </a:r>
            <a:endParaRPr kumimoji="1" lang="ja-JP" altLang="en-US" sz="2000" b="1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181099" y="5686421"/>
            <a:ext cx="2772000" cy="0"/>
          </a:xfrm>
          <a:prstGeom prst="line">
            <a:avLst/>
          </a:prstGeom>
          <a:ln w="50800" cap="rnd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1181099" y="6087421"/>
            <a:ext cx="4752000" cy="0"/>
          </a:xfrm>
          <a:prstGeom prst="line">
            <a:avLst/>
          </a:prstGeom>
          <a:ln w="50800" cap="rnd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98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&gt;&gt; </a:t>
            </a:r>
            <a:r>
              <a:rPr lang="en-US" altLang="ja-JP" dirty="0" err="1" smtClean="0"/>
              <a:t>lsLab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6038" y="2103120"/>
            <a:ext cx="8539161" cy="3931920"/>
          </a:xfrm>
        </p:spPr>
        <p:txBody>
          <a:bodyPr/>
          <a:lstStyle/>
          <a:p>
            <a:r>
              <a:rPr kumimoji="1" lang="ja-JP" altLang="en-US" dirty="0" smtClean="0"/>
              <a:t>吉田研究室在室者の把握</a:t>
            </a:r>
            <a:endParaRPr lang="en-US" altLang="ja-JP" sz="1800" dirty="0" smtClean="0"/>
          </a:p>
          <a:p>
            <a:pPr marL="493713" indent="-315913">
              <a:buFont typeface="Wingdings" charset="2"/>
              <a:buChar char="Ø"/>
            </a:pPr>
            <a:r>
              <a:rPr lang="ja-JP" altLang="en-US" sz="1800" dirty="0" smtClean="0"/>
              <a:t>人物特定</a:t>
            </a:r>
            <a:endParaRPr lang="en-US" altLang="ja-JP" sz="1800" dirty="0" smtClean="0"/>
          </a:p>
          <a:p>
            <a:pPr marL="493713" indent="-315913">
              <a:buFont typeface="Wingdings" charset="2"/>
              <a:buChar char="Ø"/>
            </a:pPr>
            <a:r>
              <a:rPr lang="ja-JP" altLang="en-US" sz="1800" dirty="0" smtClean="0"/>
              <a:t>滞在時間からの頑張り度合（利用者：吉田真一）</a:t>
            </a:r>
            <a:endParaRPr lang="en-US" altLang="ja-JP" sz="1800" dirty="0"/>
          </a:p>
          <a:p>
            <a:pPr>
              <a:spcBef>
                <a:spcPts val="2700"/>
              </a:spcBef>
            </a:pPr>
            <a:r>
              <a:rPr kumimoji="1" lang="en-US" altLang="ja-JP" dirty="0" smtClean="0"/>
              <a:t>Raspberry Pi</a:t>
            </a:r>
          </a:p>
          <a:p>
            <a:pPr marL="493713" indent="-268288">
              <a:buFont typeface="Wingdings" charset="2"/>
              <a:buChar char="Ø"/>
            </a:pPr>
            <a:r>
              <a:rPr lang="ja-JP" altLang="en-US" sz="1800" dirty="0" smtClean="0"/>
              <a:t>人体感知センサーモジュール</a:t>
            </a:r>
            <a:endParaRPr lang="en-US" altLang="ja-JP" sz="1800" dirty="0" smtClean="0"/>
          </a:p>
          <a:p>
            <a:r>
              <a:rPr lang="en-US" altLang="ja-JP" dirty="0" smtClean="0"/>
              <a:t>USB</a:t>
            </a:r>
            <a:r>
              <a:rPr lang="ja-JP" altLang="en-US" dirty="0" smtClean="0"/>
              <a:t>カメラ</a:t>
            </a:r>
            <a:endParaRPr lang="en-US" altLang="ja-JP" dirty="0" smtClean="0"/>
          </a:p>
          <a:p>
            <a:pPr>
              <a:spcBef>
                <a:spcPts val="2100"/>
              </a:spcBef>
            </a:pPr>
            <a:r>
              <a:rPr lang="ja-JP" altLang="en-US" dirty="0" smtClean="0"/>
              <a:t>識別したい人物の横向き画像</a:t>
            </a:r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1066800" y="2103120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smtClean="0"/>
              <a:t>概要</a:t>
            </a:r>
            <a:endParaRPr kumimoji="1" lang="ja-JP" altLang="en-US" sz="1600" i="1"/>
          </a:p>
        </p:txBody>
      </p:sp>
      <p:sp>
        <p:nvSpPr>
          <p:cNvPr id="6" name="正方形/長方形 5"/>
          <p:cNvSpPr/>
          <p:nvPr/>
        </p:nvSpPr>
        <p:spPr>
          <a:xfrm>
            <a:off x="1066800" y="3628208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使用機器</a:t>
            </a:r>
            <a:endParaRPr kumimoji="1" lang="ja-JP" altLang="en-US" sz="1600" i="1" dirty="0"/>
          </a:p>
        </p:txBody>
      </p:sp>
      <p:sp>
        <p:nvSpPr>
          <p:cNvPr id="7" name="正方形/長方形 6"/>
          <p:cNvSpPr/>
          <p:nvPr/>
        </p:nvSpPr>
        <p:spPr>
          <a:xfrm>
            <a:off x="1066800" y="5124720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使用データ</a:t>
            </a:r>
            <a:endParaRPr kumimoji="1" lang="en-US" altLang="ja-JP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2846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&gt;&gt; </a:t>
            </a:r>
            <a:r>
              <a:rPr lang="en-US" altLang="ja-JP" dirty="0" err="1"/>
              <a:t>lsLab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066800" y="2103120"/>
            <a:ext cx="1202870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仕組み</a:t>
            </a:r>
            <a:endParaRPr kumimoji="1" lang="ja-JP" altLang="en-US" sz="1600" i="1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65614" y="2103120"/>
            <a:ext cx="8659585" cy="3931920"/>
          </a:xfrm>
        </p:spPr>
        <p:txBody>
          <a:bodyPr/>
          <a:lstStyle/>
          <a:p>
            <a:r>
              <a:rPr lang="ja-JP" altLang="en-US" dirty="0" smtClean="0"/>
              <a:t>吉田研究室在室者の把握　その１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7567" t="71269"/>
          <a:stretch/>
        </p:blipFill>
        <p:spPr>
          <a:xfrm>
            <a:off x="2418203" y="4818964"/>
            <a:ext cx="3495048" cy="48157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7" b="93956" l="9670" r="896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732739" y="3402862"/>
            <a:ext cx="2595849" cy="207667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277" y="2909596"/>
            <a:ext cx="986532" cy="986532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5350307" y="3975691"/>
            <a:ext cx="1812402" cy="461516"/>
          </a:xfrm>
          <a:prstGeom prst="rect">
            <a:avLst/>
          </a:prstGeom>
          <a:solidFill>
            <a:srgbClr val="4BBFF6"/>
          </a:solidFill>
          <a:ln>
            <a:solidFill>
              <a:srgbClr val="4BB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5350306" y="3974571"/>
            <a:ext cx="1818503" cy="4626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4404319" y="3688580"/>
            <a:ext cx="1091227" cy="1505244"/>
          </a:xfrm>
          <a:prstGeom prst="rect">
            <a:avLst/>
          </a:prstGeom>
          <a:noFill/>
          <a:ln w="412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6" name="三角形 5"/>
          <p:cNvSpPr/>
          <p:nvPr/>
        </p:nvSpPr>
        <p:spPr>
          <a:xfrm>
            <a:off x="2418203" y="5068908"/>
            <a:ext cx="1080459" cy="2316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000" y1="18667" x2="29667" y2="25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3812" y="3653800"/>
            <a:ext cx="1903835" cy="1903835"/>
          </a:xfrm>
          <a:prstGeom prst="rect">
            <a:avLst/>
          </a:prstGeom>
        </p:spPr>
      </p:pic>
      <p:cxnSp>
        <p:nvCxnSpPr>
          <p:cNvPr id="21" name="直線コネクタ 20"/>
          <p:cNvCxnSpPr/>
          <p:nvPr/>
        </p:nvCxnSpPr>
        <p:spPr>
          <a:xfrm flipV="1">
            <a:off x="5495546" y="2916554"/>
            <a:ext cx="2082771" cy="78804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5495546" y="5184723"/>
            <a:ext cx="2069507" cy="497573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416" y="2763201"/>
            <a:ext cx="2278451" cy="3271839"/>
          </a:xfrm>
          <a:prstGeom prst="rect">
            <a:avLst/>
          </a:prstGeom>
        </p:spPr>
      </p:pic>
      <p:sp>
        <p:nvSpPr>
          <p:cNvPr id="16" name="爆発 1 15"/>
          <p:cNvSpPr/>
          <p:nvPr/>
        </p:nvSpPr>
        <p:spPr>
          <a:xfrm>
            <a:off x="5354484" y="3466602"/>
            <a:ext cx="407963" cy="410418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772400" y="3452314"/>
            <a:ext cx="1185863" cy="221569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347158" y="5312964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Person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：</a:t>
            </a:r>
            <a:r>
              <a:rPr kumimoji="1" lang="en-US" altLang="ja-JP" b="1" dirty="0" err="1" smtClean="0">
                <a:solidFill>
                  <a:srgbClr val="FF0000"/>
                </a:solidFill>
              </a:rPr>
              <a:t>Sasatani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347158" y="39659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In or Out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：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In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335364" y="4818964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学習済みモデルを用いて</a:t>
            </a:r>
            <a:endParaRPr kumimoji="1" lang="en-US" altLang="ja-JP" sz="1400" dirty="0" smtClean="0">
              <a:latin typeface="Yu Gothic Medium" charset="-128"/>
              <a:ea typeface="Yu Gothic Medium" charset="-128"/>
              <a:cs typeface="Yu Gothic Medium" charset="-128"/>
            </a:endParaRPr>
          </a:p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人物特定</a:t>
            </a:r>
            <a:endParaRPr kumimoji="1" lang="ja-JP" altLang="en-US" sz="1400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314296" y="3658493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体の向きから入退室識別</a:t>
            </a:r>
            <a:endParaRPr kumimoji="1" lang="ja-JP" altLang="en-US" sz="1400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82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-0.00486 L 0.26055 -0.00695 " pathEditMode="relative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550070" y="3977395"/>
            <a:ext cx="1812402" cy="461516"/>
          </a:xfrm>
          <a:prstGeom prst="rect">
            <a:avLst/>
          </a:prstGeom>
          <a:solidFill>
            <a:srgbClr val="4BBFF6"/>
          </a:solidFill>
          <a:ln>
            <a:solidFill>
              <a:srgbClr val="4BB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24" name="正方形/長方形 23"/>
          <p:cNvSpPr/>
          <p:nvPr/>
        </p:nvSpPr>
        <p:spPr>
          <a:xfrm>
            <a:off x="550069" y="3976275"/>
            <a:ext cx="1818503" cy="4626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&gt;&gt; </a:t>
            </a:r>
            <a:r>
              <a:rPr lang="en-US" altLang="ja-JP" dirty="0" err="1"/>
              <a:t>lsLab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066800" y="2103120"/>
            <a:ext cx="1202870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仕組み</a:t>
            </a:r>
            <a:endParaRPr kumimoji="1" lang="ja-JP" altLang="en-US" sz="1600" i="1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65614" y="2103120"/>
            <a:ext cx="8659585" cy="3931920"/>
          </a:xfrm>
        </p:spPr>
        <p:txBody>
          <a:bodyPr/>
          <a:lstStyle/>
          <a:p>
            <a:r>
              <a:rPr lang="ja-JP" altLang="en-US" dirty="0" smtClean="0"/>
              <a:t>吉田研究室在室者の把握　その２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7567" t="71269"/>
          <a:stretch/>
        </p:blipFill>
        <p:spPr>
          <a:xfrm>
            <a:off x="2803969" y="4818964"/>
            <a:ext cx="3495048" cy="48157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7" b="93956" l="9670" r="896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18505" y="3402862"/>
            <a:ext cx="2595849" cy="207667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43" y="2909596"/>
            <a:ext cx="986532" cy="986532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5736073" y="3975691"/>
            <a:ext cx="1812402" cy="461516"/>
          </a:xfrm>
          <a:prstGeom prst="rect">
            <a:avLst/>
          </a:prstGeom>
          <a:solidFill>
            <a:srgbClr val="4BBFF6"/>
          </a:solidFill>
          <a:ln>
            <a:solidFill>
              <a:srgbClr val="4BB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5736072" y="3974571"/>
            <a:ext cx="1818503" cy="4626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4790085" y="3688580"/>
            <a:ext cx="1091227" cy="1505244"/>
          </a:xfrm>
          <a:prstGeom prst="rect">
            <a:avLst/>
          </a:prstGeom>
          <a:noFill/>
          <a:ln w="412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6" name="三角形 5"/>
          <p:cNvSpPr/>
          <p:nvPr/>
        </p:nvSpPr>
        <p:spPr>
          <a:xfrm>
            <a:off x="2803969" y="5068908"/>
            <a:ext cx="1080459" cy="2316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5881312" y="2916554"/>
            <a:ext cx="2082771" cy="78804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5881312" y="5184723"/>
            <a:ext cx="2069507" cy="497573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000" y1="18667" x2="29667" y2="25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9578" y="3653800"/>
            <a:ext cx="1903835" cy="190383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82" y="2763201"/>
            <a:ext cx="2278451" cy="3271839"/>
          </a:xfrm>
          <a:prstGeom prst="rect">
            <a:avLst/>
          </a:prstGeom>
        </p:spPr>
      </p:pic>
      <p:sp>
        <p:nvSpPr>
          <p:cNvPr id="16" name="爆発 1 15"/>
          <p:cNvSpPr/>
          <p:nvPr/>
        </p:nvSpPr>
        <p:spPr>
          <a:xfrm>
            <a:off x="5740250" y="3466602"/>
            <a:ext cx="407963" cy="410418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158166" y="3452314"/>
            <a:ext cx="1185863" cy="221569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732924" y="5312964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Person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：</a:t>
            </a:r>
            <a:r>
              <a:rPr kumimoji="1" lang="en-US" altLang="ja-JP" b="1" dirty="0" err="1" smtClean="0">
                <a:solidFill>
                  <a:srgbClr val="FF0000"/>
                </a:solidFill>
              </a:rPr>
              <a:t>Sasatani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721130" y="4818964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学習済みモデルを用いて</a:t>
            </a:r>
            <a:endParaRPr kumimoji="1" lang="en-US" altLang="ja-JP" sz="1400" dirty="0" smtClean="0">
              <a:latin typeface="Yu Gothic Medium" charset="-128"/>
              <a:ea typeface="Yu Gothic Medium" charset="-128"/>
              <a:cs typeface="Yu Gothic Medium" charset="-128"/>
            </a:endParaRPr>
          </a:p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人物特定</a:t>
            </a:r>
            <a:endParaRPr kumimoji="1" lang="ja-JP" altLang="en-US" sz="1400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749987" y="40621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In or Out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：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In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719240" y="3356484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外と中に設置した</a:t>
            </a:r>
            <a:endParaRPr kumimoji="1" lang="en-US" altLang="ja-JP" sz="1400" dirty="0" smtClean="0">
              <a:latin typeface="Yu Gothic Medium" charset="-128"/>
              <a:ea typeface="Yu Gothic Medium" charset="-128"/>
              <a:cs typeface="Yu Gothic Medium" charset="-128"/>
            </a:endParaRPr>
          </a:p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人体感知センサの</a:t>
            </a:r>
            <a:endParaRPr kumimoji="1" lang="en-US" altLang="ja-JP" sz="1400" dirty="0" smtClean="0">
              <a:latin typeface="Yu Gothic Medium" charset="-128"/>
              <a:ea typeface="Yu Gothic Medium" charset="-128"/>
              <a:cs typeface="Yu Gothic Medium" charset="-128"/>
            </a:endParaRPr>
          </a:p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反応順番から入退室識別</a:t>
            </a:r>
            <a:endParaRPr kumimoji="1" lang="ja-JP" altLang="en-US" sz="1400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49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-0.00486 L 0.26055 -0.0069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-1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13" grpId="0" animBg="1"/>
      <p:bldP spid="15" grpId="0" animBg="1"/>
      <p:bldP spid="16" grpId="0" animBg="1"/>
      <p:bldP spid="27" grpId="0" animBg="1"/>
      <p:bldP spid="28" grpId="0"/>
      <p:bldP spid="30" grpId="0"/>
      <p:bldP spid="26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&gt;&gt; </a:t>
            </a:r>
            <a:r>
              <a:rPr lang="en-US" altLang="ja-JP" dirty="0" err="1" smtClean="0"/>
              <a:t>lsLab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062037" y="2014194"/>
            <a:ext cx="1202870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イメージ</a:t>
            </a:r>
            <a:endParaRPr kumimoji="1" lang="ja-JP" altLang="en-US" sz="1600" i="1" dirty="0"/>
          </a:p>
        </p:txBody>
      </p:sp>
      <p:sp>
        <p:nvSpPr>
          <p:cNvPr id="4" name="角丸四角形 3"/>
          <p:cNvSpPr/>
          <p:nvPr/>
        </p:nvSpPr>
        <p:spPr>
          <a:xfrm>
            <a:off x="1062037" y="2643185"/>
            <a:ext cx="10058400" cy="3657600"/>
          </a:xfrm>
          <a:prstGeom prst="roundRect">
            <a:avLst>
              <a:gd name="adj" fmla="val 6498"/>
            </a:avLst>
          </a:prstGeom>
          <a:solidFill>
            <a:srgbClr val="F8F8F8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&gt;&gt; </a:t>
            </a:r>
            <a:r>
              <a:rPr kumimoji="1" lang="en-US" altLang="ja-JP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lsLab</a:t>
            </a:r>
            <a:endParaRPr kumimoji="1" lang="en-US" altLang="ja-JP" sz="1600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--------- </a:t>
            </a:r>
            <a:r>
              <a:rPr kumimoji="1" lang="en-US" altLang="ja-JP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yoshiken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of 2017-09-15 11:10 ----------------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ja-JP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Sasatani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ja-JP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Takenobu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kumimoji="1" lang="en-US" altLang="ja-JP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inLab</a:t>
            </a:r>
            <a:endParaRPr kumimoji="1" lang="en-US" altLang="ja-JP" sz="16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Today : 06h 25m</a:t>
            </a:r>
          </a:p>
          <a:p>
            <a:pPr>
              <a:lnSpc>
                <a:spcPct val="150000"/>
              </a:lnSpc>
            </a:pP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Total : 1115h 03m </a:t>
            </a:r>
            <a:endParaRPr kumimoji="1" lang="en-US" altLang="ja-JP" sz="16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Ryonai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ja-JP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Ayumi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kumimoji="1" lang="en-US" altLang="ja-JP" sz="16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noLab</a:t>
            </a:r>
            <a:endParaRPr kumimoji="1" lang="en-US" altLang="ja-JP" sz="1600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Today : 3h 45m</a:t>
            </a:r>
          </a:p>
          <a:p>
            <a:pPr>
              <a:lnSpc>
                <a:spcPct val="150000"/>
              </a:lnSpc>
            </a:pP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Total : 845h 33m</a:t>
            </a:r>
          </a:p>
          <a:p>
            <a:pPr>
              <a:lnSpc>
                <a:spcPct val="150000"/>
              </a:lnSpc>
            </a:pPr>
            <a:r>
              <a:rPr kumimoji="1" lang="en-US" altLang="ja-JP" sz="16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</a:t>
            </a:r>
          </a:p>
          <a:p>
            <a:pPr>
              <a:lnSpc>
                <a:spcPct val="150000"/>
              </a:lnSpc>
            </a:pPr>
            <a:endParaRPr kumimoji="1" lang="ja-JP" altLang="en-US" sz="16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3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50471" y="2944923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ja-JP" altLang="en-US" sz="8000" dirty="0" smtClean="0"/>
              <a:t>ゲリラ豪雨予測</a:t>
            </a:r>
            <a:endParaRPr kumimoji="1" lang="ja-JP" altLang="en-US" sz="8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20113" y="1636639"/>
            <a:ext cx="1919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i="1" dirty="0" smtClean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IDEA 2</a:t>
            </a:r>
            <a:endParaRPr kumimoji="1" lang="ja-JP" altLang="en-US" sz="4400" b="1" i="1" dirty="0">
              <a:solidFill>
                <a:schemeClr val="tx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ゲリラ豪雨予測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6800" y="2658219"/>
            <a:ext cx="6962775" cy="3418451"/>
          </a:xfrm>
        </p:spPr>
        <p:txBody>
          <a:bodyPr/>
          <a:lstStyle/>
          <a:p>
            <a:pPr marL="342900" indent="-342900">
              <a:buFont typeface="Wingdings" charset="2"/>
              <a:buChar char="Ø"/>
            </a:pPr>
            <a:r>
              <a:rPr lang="ja-JP" altLang="en-US" dirty="0" smtClean="0"/>
              <a:t>高知工科大学近辺は雨雲が発生しやすい？</a:t>
            </a:r>
            <a:endParaRPr lang="en-US" altLang="ja-JP" dirty="0"/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ja-JP" altLang="en-US" dirty="0" smtClean="0"/>
              <a:t>工科大生のほとんどが自転車・原付</a:t>
            </a:r>
            <a:r>
              <a:rPr lang="ja-JP" altLang="en-US" dirty="0" smtClean="0"/>
              <a:t>で通学</a:t>
            </a:r>
            <a:endParaRPr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1066800" y="1988816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背景</a:t>
            </a:r>
            <a:endParaRPr kumimoji="1" lang="ja-JP" altLang="en-US" sz="1600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66800" y="3980677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latin typeface="Yu Gothic Medium" charset="-128"/>
                <a:ea typeface="Yu Gothic Medium" charset="-128"/>
                <a:cs typeface="Yu Gothic Medium" charset="-128"/>
              </a:rPr>
              <a:t>ゲリラ豪雨を</a:t>
            </a:r>
            <a:r>
              <a:rPr kumimoji="1" lang="ja-JP" altLang="en-US" sz="2400" b="1" smtClean="0">
                <a:latin typeface="Yu Gothic Medium" charset="-128"/>
                <a:ea typeface="Yu Gothic Medium" charset="-128"/>
                <a:cs typeface="Yu Gothic Medium" charset="-128"/>
              </a:rPr>
              <a:t>予測して濡れず</a:t>
            </a:r>
            <a:r>
              <a:rPr kumimoji="1" lang="ja-JP" altLang="en-US" sz="2400" b="1" dirty="0" smtClean="0">
                <a:latin typeface="Yu Gothic Medium" charset="-128"/>
                <a:ea typeface="Yu Gothic Medium" charset="-128"/>
                <a:cs typeface="Yu Gothic Medium" charset="-128"/>
              </a:rPr>
              <a:t>に帰りたい！！！</a:t>
            </a:r>
            <a:endParaRPr kumimoji="1" lang="ja-JP" altLang="en-US" sz="2400" b="1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>
            <a:off x="1136766" y="4385188"/>
            <a:ext cx="6336000" cy="0"/>
          </a:xfrm>
          <a:prstGeom prst="line">
            <a:avLst/>
          </a:prstGeom>
          <a:ln w="50800" cap="rnd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48" y="1473398"/>
            <a:ext cx="2628900" cy="4675938"/>
          </a:xfrm>
          <a:prstGeom prst="rect">
            <a:avLst/>
          </a:prstGeom>
        </p:spPr>
      </p:pic>
      <p:sp>
        <p:nvSpPr>
          <p:cNvPr id="9" name="雲 8"/>
          <p:cNvSpPr/>
          <p:nvPr/>
        </p:nvSpPr>
        <p:spPr>
          <a:xfrm>
            <a:off x="9672791" y="3381675"/>
            <a:ext cx="985684" cy="571500"/>
          </a:xfrm>
          <a:prstGeom prst="cloud">
            <a:avLst/>
          </a:prstGeom>
          <a:solidFill>
            <a:srgbClr val="FF0000">
              <a:alpha val="4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89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シャボン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シャボン</Template>
  <TotalTime>264</TotalTime>
  <Words>331</Words>
  <Application>Microsoft Macintosh PowerPoint</Application>
  <PresentationFormat>ワイド画面</PresentationFormat>
  <Paragraphs>92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0" baseType="lpstr">
      <vt:lpstr>Century Gothic</vt:lpstr>
      <vt:lpstr>Courier</vt:lpstr>
      <vt:lpstr>Garamond</vt:lpstr>
      <vt:lpstr>ＭＳ ゴシック</vt:lpstr>
      <vt:lpstr>Tsukushi B Round Gothic</vt:lpstr>
      <vt:lpstr>Wingdings</vt:lpstr>
      <vt:lpstr>Yu Gothic</vt:lpstr>
      <vt:lpstr>Yu Gothic Medium</vt:lpstr>
      <vt:lpstr>游ゴシック Medium</vt:lpstr>
      <vt:lpstr>シャボン</vt:lpstr>
      <vt:lpstr>応用ソフトウェア工学</vt:lpstr>
      <vt:lpstr>&gt;&gt; lsLab</vt:lpstr>
      <vt:lpstr>&gt;&gt; lsLab</vt:lpstr>
      <vt:lpstr>&gt;&gt; lsLab</vt:lpstr>
      <vt:lpstr>&gt;&gt; lsLab</vt:lpstr>
      <vt:lpstr>&gt;&gt; lsLab</vt:lpstr>
      <vt:lpstr>&gt;&gt; lsLab</vt:lpstr>
      <vt:lpstr>ゲリラ豪雨予測</vt:lpstr>
      <vt:lpstr>ゲリラ豪雨予測</vt:lpstr>
      <vt:lpstr>ゲリラ豪雨予測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応用ソフトウェア工学</dc:title>
  <dc:creator>中山梨奈</dc:creator>
  <cp:lastModifiedBy>中山梨奈</cp:lastModifiedBy>
  <cp:revision>16</cp:revision>
  <cp:lastPrinted>2017-09-15T04:46:23Z</cp:lastPrinted>
  <dcterms:created xsi:type="dcterms:W3CDTF">2017-09-15T01:04:01Z</dcterms:created>
  <dcterms:modified xsi:type="dcterms:W3CDTF">2017-09-15T05:41:15Z</dcterms:modified>
</cp:coreProperties>
</file>